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  <p:sldMasterId id="2147483782" r:id="rId2"/>
  </p:sldMasterIdLst>
  <p:notesMasterIdLst>
    <p:notesMasterId r:id="rId38"/>
  </p:notesMasterIdLst>
  <p:handoutMasterIdLst>
    <p:handoutMasterId r:id="rId39"/>
  </p:handoutMasterIdLst>
  <p:sldIdLst>
    <p:sldId id="394" r:id="rId3"/>
    <p:sldId id="384" r:id="rId4"/>
    <p:sldId id="280" r:id="rId5"/>
    <p:sldId id="399" r:id="rId6"/>
    <p:sldId id="400" r:id="rId7"/>
    <p:sldId id="401" r:id="rId8"/>
    <p:sldId id="402" r:id="rId9"/>
    <p:sldId id="403" r:id="rId10"/>
    <p:sldId id="404" r:id="rId11"/>
    <p:sldId id="405" r:id="rId12"/>
    <p:sldId id="472" r:id="rId13"/>
    <p:sldId id="420" r:id="rId14"/>
    <p:sldId id="410" r:id="rId15"/>
    <p:sldId id="453" r:id="rId16"/>
    <p:sldId id="454" r:id="rId17"/>
    <p:sldId id="455" r:id="rId18"/>
    <p:sldId id="467" r:id="rId19"/>
    <p:sldId id="412" r:id="rId20"/>
    <p:sldId id="456" r:id="rId21"/>
    <p:sldId id="457" r:id="rId22"/>
    <p:sldId id="468" r:id="rId23"/>
    <p:sldId id="411" r:id="rId24"/>
    <p:sldId id="458" r:id="rId25"/>
    <p:sldId id="460" r:id="rId26"/>
    <p:sldId id="461" r:id="rId27"/>
    <p:sldId id="469" r:id="rId28"/>
    <p:sldId id="413" r:id="rId29"/>
    <p:sldId id="414" r:id="rId30"/>
    <p:sldId id="417" r:id="rId31"/>
    <p:sldId id="415" r:id="rId32"/>
    <p:sldId id="440" r:id="rId33"/>
    <p:sldId id="471" r:id="rId34"/>
    <p:sldId id="416" r:id="rId35"/>
    <p:sldId id="418" r:id="rId36"/>
    <p:sldId id="441" r:id="rId37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D"/>
    <a:srgbClr val="E39F16"/>
    <a:srgbClr val="1181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7" autoAdjust="0"/>
    <p:restoredTop sz="89779" autoAdjust="0"/>
  </p:normalViewPr>
  <p:slideViewPr>
    <p:cSldViewPr>
      <p:cViewPr varScale="1">
        <p:scale>
          <a:sx n="65" d="100"/>
          <a:sy n="65" d="100"/>
        </p:scale>
        <p:origin x="98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95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06289531431522"/>
          <c:y val="5.1562487312380091E-2"/>
          <c:w val="0.8067589066735511"/>
          <c:h val="0.7417498174828205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모바일</c:v>
                </c:pt>
                <c:pt idx="1">
                  <c:v>서버</c:v>
                </c:pt>
                <c:pt idx="2">
                  <c:v>오드로이드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</c:v>
                </c:pt>
                <c:pt idx="1">
                  <c:v>60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EE-4F08-B589-6F1038710F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54140703"/>
        <c:axId val="1954165663"/>
      </c:barChart>
      <c:catAx>
        <c:axId val="1954140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4165663"/>
        <c:crosses val="autoZero"/>
        <c:auto val="1"/>
        <c:lblAlgn val="ctr"/>
        <c:lblOffset val="100"/>
        <c:noMultiLvlLbl val="0"/>
      </c:catAx>
      <c:valAx>
        <c:axId val="1954165663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4140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2D058-9647-498D-80EE-CE627AFC868E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E2FA5-B3E2-4FD0-82DC-30615C514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0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3/3/2017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88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37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19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7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233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경보상황판단 모듈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어린이 보호구역내에 시스템을 </a:t>
            </a:r>
            <a:r>
              <a:rPr lang="ko-KR" altLang="en-US" dirty="0" err="1"/>
              <a:t>설치해놓고</a:t>
            </a:r>
            <a:r>
              <a:rPr lang="ko-KR" altLang="en-US" dirty="0"/>
              <a:t> 일정기간동안 차도</a:t>
            </a:r>
            <a:r>
              <a:rPr lang="en-US" altLang="ko-KR" dirty="0"/>
              <a:t>,</a:t>
            </a:r>
            <a:r>
              <a:rPr lang="ko-KR" altLang="en-US" dirty="0"/>
              <a:t>인도 구별하기위한 데이터 수집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차도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* Camera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C, C++, Python, </a:t>
            </a:r>
            <a:r>
              <a:rPr lang="en-US" altLang="ko-KR" dirty="0" err="1"/>
              <a:t>OpenCV</a:t>
            </a:r>
            <a:r>
              <a:rPr lang="ko-KR" altLang="en-US" dirty="0"/>
              <a:t>를 이용한 보행자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필요 부분</a:t>
            </a:r>
            <a:r>
              <a:rPr lang="en-US" altLang="ko-KR" dirty="0"/>
              <a:t>(</a:t>
            </a:r>
            <a:r>
              <a:rPr lang="ko-KR" altLang="en-US" dirty="0"/>
              <a:t>보행자 좌표 및 행동 감지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검출 및 </a:t>
            </a:r>
            <a:r>
              <a:rPr lang="en-US" altLang="ko-KR" dirty="0"/>
              <a:t>Controller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디바이스 드라이버 모듈을 이용하여 보행자가 인식 될 때 </a:t>
            </a:r>
            <a:r>
              <a:rPr lang="en-US" altLang="ko-KR" dirty="0"/>
              <a:t>fps</a:t>
            </a:r>
            <a:r>
              <a:rPr lang="ko-KR" altLang="en-US" dirty="0"/>
              <a:t> 조절하도록 설정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교내 및 학교 주변 횡단보도 촬영 및 테스트로 적합한 촬영지점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주변기기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Controller</a:t>
            </a:r>
            <a:r>
              <a:rPr lang="ko-KR" altLang="en-US" dirty="0"/>
              <a:t>로 부터 알람 신호 수신 시 디바이스 드라이버 모듈을 이용하여 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321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경보상황판단 모듈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어린이 보호구역내에 시스템을 </a:t>
            </a:r>
            <a:r>
              <a:rPr lang="ko-KR" altLang="en-US" dirty="0" err="1"/>
              <a:t>설치해놓고</a:t>
            </a:r>
            <a:r>
              <a:rPr lang="ko-KR" altLang="en-US" dirty="0"/>
              <a:t> 일정기간동안 차도</a:t>
            </a:r>
            <a:r>
              <a:rPr lang="en-US" altLang="ko-KR" dirty="0"/>
              <a:t>,</a:t>
            </a:r>
            <a:r>
              <a:rPr lang="ko-KR" altLang="en-US" dirty="0"/>
              <a:t>인도 구별하기위한 데이터 수집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차도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* Camera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C, C++, Python, </a:t>
            </a:r>
            <a:r>
              <a:rPr lang="en-US" altLang="ko-KR" dirty="0" err="1"/>
              <a:t>OpenCV</a:t>
            </a:r>
            <a:r>
              <a:rPr lang="ko-KR" altLang="en-US" dirty="0"/>
              <a:t>를 이용한 보행자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필요 부분</a:t>
            </a:r>
            <a:r>
              <a:rPr lang="en-US" altLang="ko-KR" dirty="0"/>
              <a:t>(</a:t>
            </a:r>
            <a:r>
              <a:rPr lang="ko-KR" altLang="en-US" dirty="0"/>
              <a:t>보행자 좌표 및 행동 감지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검출 및 </a:t>
            </a:r>
            <a:r>
              <a:rPr lang="en-US" altLang="ko-KR" dirty="0"/>
              <a:t>Controller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디바이스 드라이버 모듈을 이용하여 보행자가 인식 될 때 </a:t>
            </a:r>
            <a:r>
              <a:rPr lang="en-US" altLang="ko-KR" dirty="0"/>
              <a:t>fps</a:t>
            </a:r>
            <a:r>
              <a:rPr lang="ko-KR" altLang="en-US" dirty="0"/>
              <a:t> 조절하도록 설정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교내 및 학교 주변 횡단보도 촬영 및 테스트로 적합한 촬영지점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주변기기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Controller</a:t>
            </a:r>
            <a:r>
              <a:rPr lang="ko-KR" altLang="en-US" dirty="0"/>
              <a:t>로 부터 알람 신호 수신 시 디바이스 드라이버 모듈을 이용하여 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6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75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1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2E79-AA40-4288-AC0E-B779AA18AC0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0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AE4-DED8-427A-99EC-C395BD2F4E5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B6F0-6F79-4A2F-B0F0-2FC6188C797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0F287-B78F-4C5E-90BF-D0B90A927FFE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F1F96-1D36-403F-9D66-9B124545A84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E231-77F5-4FFF-B401-4A2974C353D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2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2A4E2-D888-4890-8512-55DEF966DDC0}" type="datetime1">
              <a:rPr lang="en-US" altLang="ko-KR" smtClean="0"/>
              <a:t>3/3/2017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0" y="6356354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‹#›</a:t>
            </a:fld>
            <a:endParaRPr lang="es-UY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903AA99-F0FD-4FD1-8A28-65E2A4D9275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713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486FBC1-2D5D-421A-88F7-20F5C588F3F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97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C68D3A3E-DA89-4FF3-A7A4-5FC76DDBEDB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01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B5235B8-7B0E-458E-870B-C8DB7892545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18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89125-4CC6-41BF-AEE7-9FAB4920DC5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8E2E8860-1474-449B-9B60-2117903BDF9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920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66FBD67-3A77-4949-BBA1-2675634602B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77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27617DC-43AE-4967-B106-086D94716F2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91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4DD0E2-77B8-48AE-8B5C-919E59371C5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42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C2CE628-3487-4540-AE78-7519C32601A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0060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9177C2A2-2E18-464B-A71B-6865AC830A9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7254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E5B24D-AD3E-4E31-A4A8-B9C870232F2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530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EE70-1CCB-4222-876F-34143684447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258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7BB0-D2D7-47E0-8C55-AF60A08B682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AC506-4652-47D4-BF7E-075D721090B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8BD50-299B-4864-B8BB-D56C1E5C0EBF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EBD7-B55B-4AED-9E2F-CE8EF567B573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D4934-1BB5-4E8A-BB36-A1245A3FAE29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F003F-CEBD-4F82-A1E4-C57AAC96A52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59B3-652F-477A-96C4-36E22E4AD3E4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B91EA6DE-3C48-4884-9AC6-671B8167A1FA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9" r:id="rId10"/>
    <p:sldLayoutId id="2147483760" r:id="rId11"/>
    <p:sldLayoutId id="2147483761" r:id="rId12"/>
    <p:sldLayoutId id="2147483762" r:id="rId13"/>
    <p:sldLayoutId id="2147483765" r:id="rId14"/>
    <p:sldLayoutId id="2147483768" r:id="rId15"/>
  </p:sldLayoutIdLst>
  <p:hf hdr="0" ftr="0" dt="0"/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/>
              <a:t>Haga clic para modificar el estilo de texto del patrón</a:t>
            </a:r>
          </a:p>
          <a:p>
            <a:pPr lvl="1"/>
            <a:r>
              <a:rPr lang="es-ES" altLang="ko-KR"/>
              <a:t>Segundo nivel</a:t>
            </a:r>
          </a:p>
          <a:p>
            <a:pPr lvl="2"/>
            <a:r>
              <a:rPr lang="es-ES" altLang="ko-KR"/>
              <a:t>Tercer nivel</a:t>
            </a:r>
          </a:p>
          <a:p>
            <a:pPr lvl="3"/>
            <a:r>
              <a:rPr lang="es-ES" altLang="ko-KR"/>
              <a:t>Cuarto nivel</a:t>
            </a:r>
          </a:p>
          <a:p>
            <a:pPr lvl="4"/>
            <a:r>
              <a:rPr lang="es-ES" altLang="ko-KR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fld id="{924D437E-7C99-4098-A3C7-18F6FB00545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6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jpg"/><Relationship Id="rId5" Type="http://schemas.openxmlformats.org/officeDocument/2006/relationships/image" Target="../media/image8.png"/><Relationship Id="rId4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38285" y="1185545"/>
            <a:ext cx="3054350" cy="7994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어린이 보호구역</a:t>
            </a:r>
            <a:b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</a:br>
            <a: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교통사고 방지 시스템</a:t>
            </a:r>
            <a:endParaRPr lang="ko-KR" altLang="en-US" sz="2300" b="1" cap="none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38285" y="4826000"/>
            <a:ext cx="3053715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2012154040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임현창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2012154042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정재천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2012152046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최지훈</a:t>
            </a:r>
          </a:p>
        </p:txBody>
      </p:sp>
    </p:spTree>
    <p:extLst>
      <p:ext uri="{BB962C8B-B14F-4D97-AF65-F5344CB8AC3E}">
        <p14:creationId xmlns:p14="http://schemas.microsoft.com/office/powerpoint/2010/main" val="1290920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290" y="5099919"/>
            <a:ext cx="643080" cy="101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278" y="1269731"/>
            <a:ext cx="2369387" cy="11861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290" y="4938852"/>
            <a:ext cx="160908" cy="322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557" y="3222463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3200" dirty="0"/>
              <a:t>인도</a:t>
            </a:r>
            <a:r>
              <a:rPr lang="en-US" altLang="ko-KR" sz="3200" dirty="0"/>
              <a:t>	</a:t>
            </a:r>
            <a:r>
              <a:rPr lang="ko-KR" altLang="en-US" sz="3200" dirty="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/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인도와 차도 경계를 촬영.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어린이가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차도로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뛰어</a:t>
            </a: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드는 행동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인식</a:t>
            </a:r>
            <a:endParaRPr lang="en-US" altLang="ko-KR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전광판과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운전자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휴대폰으로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어린이의 접근 알림.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13081" y="2459746"/>
            <a:ext cx="787953" cy="1525433"/>
            <a:chOff x="6181725" y="1885950"/>
            <a:chExt cx="904875" cy="175006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725" y="1885950"/>
              <a:ext cx="904875" cy="175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6223000" y="2063115"/>
              <a:ext cx="800735" cy="121602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주의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시나리오</a:t>
            </a:r>
            <a:endParaRPr lang="ko-KR" altLang="en-US" sz="2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3" t="1570" r="20859" b="39021"/>
          <a:stretch/>
        </p:blipFill>
        <p:spPr bwMode="auto">
          <a:xfrm>
            <a:off x="433521" y="1775384"/>
            <a:ext cx="2561957" cy="19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2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0.1013 0.339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1954" y="446622"/>
            <a:ext cx="3407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위험상황 판단</a:t>
            </a:r>
            <a:endParaRPr lang="en-US" altLang="ko-KR" b="1" dirty="0"/>
          </a:p>
          <a:p>
            <a:r>
              <a:rPr lang="ko-KR" altLang="en-US" b="1" dirty="0"/>
              <a:t>세부 시나리오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1290140" y="1475420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도로 촬영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다이아몬드 8"/>
          <p:cNvSpPr/>
          <p:nvPr/>
        </p:nvSpPr>
        <p:spPr bwMode="auto">
          <a:xfrm>
            <a:off x="6172200" y="3389705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보행자가 차도로 접근하는가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327630" y="2507799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종료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안전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593542" y="4576972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경보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경보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단계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8884372" y="1561394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전광판으로만</a:t>
            </a:r>
            <a:endParaRPr lang="en-US" altLang="ko-K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경보</a:t>
            </a:r>
          </a:p>
        </p:txBody>
      </p:sp>
      <p:sp>
        <p:nvSpPr>
          <p:cNvPr id="21" name="다이아몬드 20"/>
          <p:cNvSpPr/>
          <p:nvPr/>
        </p:nvSpPr>
        <p:spPr bwMode="auto">
          <a:xfrm>
            <a:off x="3438112" y="3365740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차도에 있는가</a:t>
            </a:r>
          </a:p>
        </p:txBody>
      </p:sp>
      <p:sp>
        <p:nvSpPr>
          <p:cNvPr id="22" name="다이아몬드 21"/>
          <p:cNvSpPr/>
          <p:nvPr/>
        </p:nvSpPr>
        <p:spPr bwMode="auto">
          <a:xfrm>
            <a:off x="3438112" y="2364099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있는가</a:t>
            </a:r>
          </a:p>
        </p:txBody>
      </p:sp>
      <p:sp>
        <p:nvSpPr>
          <p:cNvPr id="28" name="다이아몬드 27"/>
          <p:cNvSpPr/>
          <p:nvPr/>
        </p:nvSpPr>
        <p:spPr bwMode="auto">
          <a:xfrm>
            <a:off x="6172200" y="4443655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보행자가 속도를 줄이는가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6319952" y="5497605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보행자 빠르게 접근 중</a:t>
            </a:r>
            <a:endParaRPr lang="en-US" altLang="ko-K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경보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단계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다이아몬드 30"/>
          <p:cNvSpPr/>
          <p:nvPr/>
        </p:nvSpPr>
        <p:spPr bwMode="auto">
          <a:xfrm>
            <a:off x="3438112" y="1407553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차가 접근 중인가</a:t>
            </a:r>
          </a:p>
        </p:txBody>
      </p:sp>
      <p:sp>
        <p:nvSpPr>
          <p:cNvPr id="38" name="다이아몬드 37"/>
          <p:cNvSpPr/>
          <p:nvPr/>
        </p:nvSpPr>
        <p:spPr bwMode="auto">
          <a:xfrm>
            <a:off x="6172200" y="1447800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차도에 있는가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8752508" y="4531299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보행자가 근처에 있음</a:t>
            </a:r>
            <a:endParaRPr lang="en-US" altLang="ko-K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경보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단계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41"/>
          <p:cNvCxnSpPr>
            <a:stCxn id="6" idx="3"/>
            <a:endCxn id="31" idx="1"/>
          </p:cNvCxnSpPr>
          <p:nvPr/>
        </p:nvCxnSpPr>
        <p:spPr bwMode="auto">
          <a:xfrm>
            <a:off x="2946346" y="1740174"/>
            <a:ext cx="491766" cy="19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직선 화살표 연결선 43"/>
          <p:cNvCxnSpPr>
            <a:stCxn id="31" idx="3"/>
            <a:endCxn id="38" idx="1"/>
          </p:cNvCxnSpPr>
          <p:nvPr/>
        </p:nvCxnSpPr>
        <p:spPr bwMode="auto">
          <a:xfrm>
            <a:off x="5405178" y="1759951"/>
            <a:ext cx="767022" cy="40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직선 화살표 연결선 44"/>
          <p:cNvCxnSpPr>
            <a:stCxn id="31" idx="2"/>
            <a:endCxn id="22" idx="0"/>
          </p:cNvCxnSpPr>
          <p:nvPr/>
        </p:nvCxnSpPr>
        <p:spPr bwMode="auto">
          <a:xfrm>
            <a:off x="4421645" y="2112348"/>
            <a:ext cx="0" cy="2517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직선 화살표 연결선 47"/>
          <p:cNvCxnSpPr>
            <a:stCxn id="22" idx="3"/>
            <a:endCxn id="14" idx="1"/>
          </p:cNvCxnSpPr>
          <p:nvPr/>
        </p:nvCxnSpPr>
        <p:spPr bwMode="auto">
          <a:xfrm>
            <a:off x="5405178" y="2716497"/>
            <a:ext cx="922452" cy="56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직선 화살표 연결선 50"/>
          <p:cNvCxnSpPr>
            <a:stCxn id="22" idx="2"/>
            <a:endCxn id="21" idx="0"/>
          </p:cNvCxnSpPr>
          <p:nvPr/>
        </p:nvCxnSpPr>
        <p:spPr bwMode="auto">
          <a:xfrm>
            <a:off x="4421645" y="3068894"/>
            <a:ext cx="0" cy="2968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직선 화살표 연결선 53"/>
          <p:cNvCxnSpPr>
            <a:stCxn id="21" idx="2"/>
            <a:endCxn id="15" idx="0"/>
          </p:cNvCxnSpPr>
          <p:nvPr/>
        </p:nvCxnSpPr>
        <p:spPr bwMode="auto">
          <a:xfrm>
            <a:off x="4421645" y="4070535"/>
            <a:ext cx="0" cy="506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직선 화살표 연결선 56"/>
          <p:cNvCxnSpPr>
            <a:stCxn id="21" idx="3"/>
            <a:endCxn id="9" idx="1"/>
          </p:cNvCxnSpPr>
          <p:nvPr/>
        </p:nvCxnSpPr>
        <p:spPr bwMode="auto">
          <a:xfrm>
            <a:off x="5405178" y="3718138"/>
            <a:ext cx="767022" cy="239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직선 화살표 연결선 59"/>
          <p:cNvCxnSpPr>
            <a:stCxn id="9" idx="0"/>
            <a:endCxn id="14" idx="2"/>
          </p:cNvCxnSpPr>
          <p:nvPr/>
        </p:nvCxnSpPr>
        <p:spPr bwMode="auto">
          <a:xfrm flipV="1">
            <a:off x="7155733" y="3037307"/>
            <a:ext cx="0" cy="3523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직선 화살표 연결선 62"/>
          <p:cNvCxnSpPr>
            <a:stCxn id="9" idx="2"/>
            <a:endCxn id="28" idx="0"/>
          </p:cNvCxnSpPr>
          <p:nvPr/>
        </p:nvCxnSpPr>
        <p:spPr bwMode="auto">
          <a:xfrm>
            <a:off x="7155733" y="4094500"/>
            <a:ext cx="0" cy="349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직선 화살표 연결선 65"/>
          <p:cNvCxnSpPr>
            <a:stCxn id="28" idx="2"/>
            <a:endCxn id="29" idx="0"/>
          </p:cNvCxnSpPr>
          <p:nvPr/>
        </p:nvCxnSpPr>
        <p:spPr bwMode="auto">
          <a:xfrm flipH="1">
            <a:off x="7148055" y="5148450"/>
            <a:ext cx="7678" cy="349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직선 화살표 연결선 68"/>
          <p:cNvCxnSpPr>
            <a:stCxn id="28" idx="3"/>
            <a:endCxn id="40" idx="1"/>
          </p:cNvCxnSpPr>
          <p:nvPr/>
        </p:nvCxnSpPr>
        <p:spPr bwMode="auto">
          <a:xfrm>
            <a:off x="8139266" y="4796053"/>
            <a:ext cx="6132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직선 화살표 연결선 77"/>
          <p:cNvCxnSpPr>
            <a:stCxn id="38" idx="3"/>
            <a:endCxn id="16" idx="1"/>
          </p:cNvCxnSpPr>
          <p:nvPr/>
        </p:nvCxnSpPr>
        <p:spPr bwMode="auto">
          <a:xfrm>
            <a:off x="8139266" y="1800198"/>
            <a:ext cx="745106" cy="25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1" name="직선 화살표 연결선 230"/>
          <p:cNvCxnSpPr>
            <a:stCxn id="38" idx="2"/>
            <a:endCxn id="14" idx="0"/>
          </p:cNvCxnSpPr>
          <p:nvPr/>
        </p:nvCxnSpPr>
        <p:spPr bwMode="auto">
          <a:xfrm>
            <a:off x="7155733" y="2152595"/>
            <a:ext cx="0" cy="355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8" name="TextBox 317"/>
          <p:cNvSpPr txBox="1"/>
          <p:nvPr/>
        </p:nvSpPr>
        <p:spPr>
          <a:xfrm>
            <a:off x="5609531" y="154914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19" name="TextBox 318"/>
          <p:cNvSpPr txBox="1"/>
          <p:nvPr/>
        </p:nvSpPr>
        <p:spPr>
          <a:xfrm>
            <a:off x="7148055" y="2152595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20" name="TextBox 319"/>
          <p:cNvSpPr txBox="1"/>
          <p:nvPr/>
        </p:nvSpPr>
        <p:spPr>
          <a:xfrm>
            <a:off x="8283551" y="1570825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1" name="TextBox 320"/>
          <p:cNvSpPr txBox="1"/>
          <p:nvPr/>
        </p:nvSpPr>
        <p:spPr>
          <a:xfrm>
            <a:off x="4429324" y="2109367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421645" y="3056648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421645" y="4130577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676288" y="249473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25" name="TextBox 324"/>
          <p:cNvSpPr txBox="1"/>
          <p:nvPr/>
        </p:nvSpPr>
        <p:spPr>
          <a:xfrm>
            <a:off x="5609531" y="340344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27" name="TextBox 326"/>
          <p:cNvSpPr txBox="1"/>
          <p:nvPr/>
        </p:nvSpPr>
        <p:spPr>
          <a:xfrm>
            <a:off x="7181822" y="312304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28" name="TextBox 327"/>
          <p:cNvSpPr txBox="1"/>
          <p:nvPr/>
        </p:nvSpPr>
        <p:spPr>
          <a:xfrm>
            <a:off x="7181822" y="513710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29" name="TextBox 328"/>
          <p:cNvSpPr txBox="1"/>
          <p:nvPr/>
        </p:nvSpPr>
        <p:spPr>
          <a:xfrm>
            <a:off x="8165786" y="4531299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40" name="TextBox 339"/>
          <p:cNvSpPr txBox="1"/>
          <p:nvPr/>
        </p:nvSpPr>
        <p:spPr>
          <a:xfrm>
            <a:off x="7161036" y="4124905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66832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서버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405" y="1988880"/>
            <a:ext cx="1646097" cy="202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066800"/>
            <a:ext cx="2362200" cy="46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ndroid push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217" y="2144272"/>
            <a:ext cx="903362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6421">
            <a:off x="725740" y="2583851"/>
            <a:ext cx="1283800" cy="12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1028" idx="2"/>
            <a:endCxn id="7" idx="1"/>
          </p:cNvCxnSpPr>
          <p:nvPr/>
        </p:nvCxnSpPr>
        <p:spPr>
          <a:xfrm>
            <a:off x="7810500" y="1532634"/>
            <a:ext cx="2406717" cy="14546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3"/>
            <a:endCxn id="1026" idx="1"/>
          </p:cNvCxnSpPr>
          <p:nvPr/>
        </p:nvCxnSpPr>
        <p:spPr>
          <a:xfrm>
            <a:off x="1957517" y="2972609"/>
            <a:ext cx="2259888" cy="292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1026" idx="3"/>
            <a:endCxn id="1028" idx="2"/>
          </p:cNvCxnSpPr>
          <p:nvPr/>
        </p:nvCxnSpPr>
        <p:spPr>
          <a:xfrm flipV="1">
            <a:off x="5863502" y="1532634"/>
            <a:ext cx="1946998" cy="14692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시스템 구성도</a:t>
            </a:r>
            <a:endParaRPr lang="ko-KR" alt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2454524" y="2572184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상황메시지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912679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전송 요청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737602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PUSH </a:t>
            </a:r>
            <a:r>
              <a:rPr lang="ko-KR" altLang="en-US" sz="1500" b="1" dirty="0"/>
              <a:t>전송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406319"/>
              </p:ext>
            </p:extLst>
          </p:nvPr>
        </p:nvGraphicFramePr>
        <p:xfrm>
          <a:off x="346801" y="4107377"/>
          <a:ext cx="274066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4039817796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오드로이드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도로 촬영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사람 및 차량 탐지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97788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위험 상황 판단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위험 상황 전달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599868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453186"/>
              </p:ext>
            </p:extLst>
          </p:nvPr>
        </p:nvGraphicFramePr>
        <p:xfrm>
          <a:off x="3796682" y="4114702"/>
          <a:ext cx="291465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708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42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통신</a:t>
                      </a:r>
                      <a:r>
                        <a:rPr lang="ko-KR" altLang="en-US" sz="18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모듈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327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829274"/>
              </p:ext>
            </p:extLst>
          </p:nvPr>
        </p:nvGraphicFramePr>
        <p:xfrm>
          <a:off x="8737600" y="4014844"/>
          <a:ext cx="3149970" cy="1793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156">
                  <a:extLst>
                    <a:ext uri="{9D8B030D-6E8A-4147-A177-3AD203B41FA5}">
                      <a16:colId xmlns:a16="http://schemas.microsoft.com/office/drawing/2014/main" val="3560525910"/>
                    </a:ext>
                  </a:extLst>
                </a:gridCol>
              </a:tblGrid>
              <a:tr h="315975"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모바일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경보알림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구글맵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546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푸시알림</a:t>
                      </a: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통신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위치정보 </a:t>
                      </a:r>
                      <a:endParaRPr lang="en-US" altLang="ko-KR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ctr" defTabSz="12188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모듈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528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오드로이드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73" y="918668"/>
            <a:ext cx="9906000" cy="556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사람 및 차량 탐지 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92746"/>
              </p:ext>
            </p:extLst>
          </p:nvPr>
        </p:nvGraphicFramePr>
        <p:xfrm>
          <a:off x="990613" y="1752600"/>
          <a:ext cx="10210799" cy="439635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기존의 학습된 물체 형태를 이용해서 사람과 차량을 탐지한다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사람 및 차량의 형태 데이터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실시간 영상처리를 위한 빠른 탐지 필요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정확한 사람 및 차량 검출을 위한 추가적인 방법 필요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detect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detect(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UMat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내부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CascadeClassifier로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학습된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정보를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이용하여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인자로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받은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사람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및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차량을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찾고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해당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영역을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표시한다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isFound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isFound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(void)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찾는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있으면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않으면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detect()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결과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찾으려는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존재하는지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검사한다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867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위험상황 판단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8385"/>
              </p:ext>
            </p:extLst>
          </p:nvPr>
        </p:nvGraphicFramePr>
        <p:xfrm>
          <a:off x="990613" y="1752600"/>
          <a:ext cx="10210799" cy="416585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보행자의 위치를 파악하여 위험상황을 판단한다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보행자와 차량의 좌표 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인도와 차도 구별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2903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judgeRiskSituation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judgeRiskSituation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vector&lt;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&gt; &amp;pedestrians,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baseline="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vector&lt;</a:t>
                      </a:r>
                      <a:r>
                        <a:rPr lang="en-US" altLang="ko-KR" sz="1800" kern="1200" spc="-1" baseline="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&gt; &amp;vehicles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 존재 시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않으면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 탐지한 정보를 이용하여 차도로 접근하는 보행자의 유무 등의 위험상황을 판단한다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68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통신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보드 → 서버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/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전광판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 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858857"/>
              </p:ext>
            </p:extLst>
          </p:nvPr>
        </p:nvGraphicFramePr>
        <p:xfrm>
          <a:off x="990613" y="1752601"/>
          <a:ext cx="10210799" cy="452667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55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부팅 시 보드의 식별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ID</a:t>
                      </a: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와  위치정보를 서버에 등록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위험상황에 대한 메시지를 서버와 전광판에 보냄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50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366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실시간 통신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127361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connect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connect(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host,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long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portNum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6320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sendMessage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sendMessage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  <a:tr h="6320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displayScreen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dirty="0" err="1"/>
                        <a:t>displayScreen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전광판에 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49284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545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89122"/>
            <a:ext cx="8926391" cy="5394228"/>
          </a:xfrm>
        </p:spPr>
      </p:pic>
    </p:spTree>
    <p:extLst>
      <p:ext uri="{BB962C8B-B14F-4D97-AF65-F5344CB8AC3E}">
        <p14:creationId xmlns:p14="http://schemas.microsoft.com/office/powerpoint/2010/main" val="138716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12" y="1709393"/>
            <a:ext cx="8258175" cy="43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0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서버 통신 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794814"/>
              </p:ext>
            </p:extLst>
          </p:nvPr>
        </p:nvGraphicFramePr>
        <p:xfrm>
          <a:off x="990613" y="1636240"/>
          <a:ext cx="10210799" cy="482423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보드에서 위험상황 메시지 수신</a:t>
                      </a:r>
                      <a:endParaRPr lang="en-US" altLang="ko-KR" sz="1800" kern="1200" spc="-1" dirty="0"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push </a:t>
                      </a: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서버로 메시지 송신 요청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Firebase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endParaRPr lang="en-US" altLang="ko-KR" sz="1800" kern="1200" spc="-1" baseline="0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 dirty="0"/>
                        <a:t>	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이동하고 있는 운전자들에게 완전한 정보 전달을 위해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FCM Push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서버를 이용함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2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268" y="2207548"/>
            <a:ext cx="1606699" cy="715961"/>
          </a:xfrm>
        </p:spPr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874555" y="645673"/>
            <a:ext cx="3155231" cy="458806"/>
            <a:chOff x="4113734" y="1462930"/>
            <a:chExt cx="7109040" cy="1122088"/>
          </a:xfrm>
        </p:grpSpPr>
        <p:sp>
          <p:nvSpPr>
            <p:cNvPr id="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6399" y="1683595"/>
              <a:ext cx="5736375" cy="7144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지적사항 및 답변</a:t>
              </a:r>
              <a:endParaRPr lang="en-US" sz="2399" dirty="0"/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153" name="Group 106"/>
          <p:cNvGrpSpPr/>
          <p:nvPr/>
        </p:nvGrpSpPr>
        <p:grpSpPr>
          <a:xfrm>
            <a:off x="5055625" y="3808527"/>
            <a:ext cx="3155231" cy="467065"/>
            <a:chOff x="4113734" y="1462930"/>
            <a:chExt cx="7109041" cy="1142287"/>
          </a:xfrm>
        </p:grpSpPr>
        <p:sp>
          <p:nvSpPr>
            <p:cNvPr id="15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데모 환경 설계</a:t>
              </a:r>
              <a:endParaRPr lang="en-US" sz="2399" dirty="0"/>
            </a:p>
          </p:txBody>
        </p:sp>
        <p:sp>
          <p:nvSpPr>
            <p:cNvPr id="15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</a:p>
          </p:txBody>
        </p:sp>
      </p:grpSp>
      <p:grpSp>
        <p:nvGrpSpPr>
          <p:cNvPr id="157" name="Group 106"/>
          <p:cNvGrpSpPr/>
          <p:nvPr/>
        </p:nvGrpSpPr>
        <p:grpSpPr>
          <a:xfrm>
            <a:off x="6001056" y="2208327"/>
            <a:ext cx="3155231" cy="467065"/>
            <a:chOff x="4113734" y="1462930"/>
            <a:chExt cx="7109041" cy="1142287"/>
          </a:xfrm>
        </p:grpSpPr>
        <p:sp>
          <p:nvSpPr>
            <p:cNvPr id="15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시스템 구성도</a:t>
              </a:r>
              <a:endParaRPr lang="en-US" sz="2399" dirty="0"/>
            </a:p>
          </p:txBody>
        </p:sp>
        <p:sp>
          <p:nvSpPr>
            <p:cNvPr id="16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</p:grpSp>
      <p:grpSp>
        <p:nvGrpSpPr>
          <p:cNvPr id="161" name="Group 106"/>
          <p:cNvGrpSpPr/>
          <p:nvPr/>
        </p:nvGrpSpPr>
        <p:grpSpPr>
          <a:xfrm>
            <a:off x="6610656" y="1143133"/>
            <a:ext cx="3155231" cy="467065"/>
            <a:chOff x="4113734" y="1462930"/>
            <a:chExt cx="7109041" cy="1142287"/>
          </a:xfrm>
        </p:grpSpPr>
        <p:sp>
          <p:nvSpPr>
            <p:cNvPr id="16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관련연구 및 사례</a:t>
              </a:r>
              <a:endParaRPr lang="en-US" sz="2399" dirty="0"/>
            </a:p>
          </p:txBody>
        </p:sp>
        <p:sp>
          <p:nvSpPr>
            <p:cNvPr id="16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165" name="Group 106"/>
          <p:cNvGrpSpPr/>
          <p:nvPr/>
        </p:nvGrpSpPr>
        <p:grpSpPr>
          <a:xfrm>
            <a:off x="4392366" y="4778173"/>
            <a:ext cx="3155231" cy="467065"/>
            <a:chOff x="4113734" y="1462930"/>
            <a:chExt cx="7109041" cy="1142287"/>
          </a:xfrm>
        </p:grpSpPr>
        <p:sp>
          <p:nvSpPr>
            <p:cNvPr id="16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업무 분담</a:t>
              </a:r>
              <a:endParaRPr lang="en-US" sz="2399" dirty="0"/>
            </a:p>
          </p:txBody>
        </p:sp>
        <p:sp>
          <p:nvSpPr>
            <p:cNvPr id="16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</p:grpSp>
      <p:grpSp>
        <p:nvGrpSpPr>
          <p:cNvPr id="169" name="Group 106"/>
          <p:cNvGrpSpPr/>
          <p:nvPr/>
        </p:nvGrpSpPr>
        <p:grpSpPr>
          <a:xfrm>
            <a:off x="6351025" y="1676533"/>
            <a:ext cx="3155231" cy="467065"/>
            <a:chOff x="4113734" y="1462930"/>
            <a:chExt cx="7109041" cy="1142287"/>
          </a:xfrm>
        </p:grpSpPr>
        <p:sp>
          <p:nvSpPr>
            <p:cNvPr id="170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시나리오</a:t>
              </a:r>
              <a:endParaRPr lang="en-US" sz="2399" dirty="0"/>
            </a:p>
          </p:txBody>
        </p:sp>
        <p:sp>
          <p:nvSpPr>
            <p:cNvPr id="172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173" name="Group 106"/>
          <p:cNvGrpSpPr/>
          <p:nvPr/>
        </p:nvGrpSpPr>
        <p:grpSpPr>
          <a:xfrm>
            <a:off x="5665225" y="2741728"/>
            <a:ext cx="4071399" cy="467065"/>
            <a:chOff x="4113734" y="1462930"/>
            <a:chExt cx="9173255" cy="1142286"/>
          </a:xfrm>
        </p:grpSpPr>
        <p:sp>
          <p:nvSpPr>
            <p:cNvPr id="17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5486397" y="1476449"/>
              <a:ext cx="7800592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/>
                <a:t>시스템 모듈 상세 설계</a:t>
              </a:r>
              <a:endParaRPr lang="en-US" sz="2399" dirty="0"/>
            </a:p>
          </p:txBody>
        </p:sp>
        <p:sp>
          <p:nvSpPr>
            <p:cNvPr id="17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</p:grpSp>
      <p:grpSp>
        <p:nvGrpSpPr>
          <p:cNvPr id="177" name="Group 106"/>
          <p:cNvGrpSpPr/>
          <p:nvPr/>
        </p:nvGrpSpPr>
        <p:grpSpPr>
          <a:xfrm>
            <a:off x="5360425" y="3275128"/>
            <a:ext cx="4116568" cy="467065"/>
            <a:chOff x="4113734" y="1462930"/>
            <a:chExt cx="9275026" cy="1142286"/>
          </a:xfrm>
        </p:grpSpPr>
        <p:sp>
          <p:nvSpPr>
            <p:cNvPr id="17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486397" y="1476449"/>
              <a:ext cx="7902363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개발 환경 및 개발 방법</a:t>
              </a:r>
              <a:endParaRPr lang="en-US" sz="2399" dirty="0"/>
            </a:p>
          </p:txBody>
        </p:sp>
        <p:sp>
          <p:nvSpPr>
            <p:cNvPr id="18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</p:grpSp>
      <p:grpSp>
        <p:nvGrpSpPr>
          <p:cNvPr id="181" name="Group 106"/>
          <p:cNvGrpSpPr/>
          <p:nvPr/>
        </p:nvGrpSpPr>
        <p:grpSpPr>
          <a:xfrm>
            <a:off x="4064981" y="5254364"/>
            <a:ext cx="3758153" cy="467065"/>
            <a:chOff x="4113734" y="1462930"/>
            <a:chExt cx="7838621" cy="1142286"/>
          </a:xfrm>
        </p:grpSpPr>
        <p:sp>
          <p:nvSpPr>
            <p:cNvPr id="18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486397" y="1476449"/>
              <a:ext cx="6465958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종합 설계 수행 일정</a:t>
              </a:r>
              <a:endParaRPr lang="en-US" sz="2399" dirty="0"/>
            </a:p>
          </p:txBody>
        </p:sp>
        <p:sp>
          <p:nvSpPr>
            <p:cNvPr id="18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endPara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5" name="Group 106"/>
          <p:cNvGrpSpPr/>
          <p:nvPr/>
        </p:nvGrpSpPr>
        <p:grpSpPr>
          <a:xfrm>
            <a:off x="3760181" y="5713170"/>
            <a:ext cx="3783843" cy="467065"/>
            <a:chOff x="4113734" y="1462930"/>
            <a:chExt cx="8525364" cy="1142286"/>
          </a:xfrm>
        </p:grpSpPr>
        <p:sp>
          <p:nvSpPr>
            <p:cNvPr id="18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5486399" y="1476449"/>
              <a:ext cx="7152699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/>
                <a:t>필요기술 및 참고문헌</a:t>
              </a:r>
              <a:endParaRPr lang="en-US" sz="2399" dirty="0"/>
            </a:p>
          </p:txBody>
        </p:sp>
        <p:sp>
          <p:nvSpPr>
            <p:cNvPr id="188" name="Oval 102"/>
            <p:cNvSpPr>
              <a:spLocks noChangeAspect="1"/>
            </p:cNvSpPr>
            <p:nvPr/>
          </p:nvSpPr>
          <p:spPr>
            <a:xfrm>
              <a:off x="4113734" y="1462930"/>
              <a:ext cx="1122087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endPara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991884" y="5196886"/>
            <a:ext cx="9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971800" y="875076"/>
            <a:ext cx="3026839" cy="489938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60000"/>
                    <a:lumOff val="40000"/>
                  </a:schemeClr>
                </a:gs>
                <a:gs pos="8300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106"/>
          <p:cNvGrpSpPr/>
          <p:nvPr/>
        </p:nvGrpSpPr>
        <p:grpSpPr>
          <a:xfrm>
            <a:off x="4728058" y="4315769"/>
            <a:ext cx="3155231" cy="467065"/>
            <a:chOff x="4113734" y="1462930"/>
            <a:chExt cx="7109041" cy="1142287"/>
          </a:xfrm>
        </p:grpSpPr>
        <p:sp>
          <p:nvSpPr>
            <p:cNvPr id="4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현재 진행 상황</a:t>
              </a:r>
              <a:endParaRPr lang="en-US" sz="2399" dirty="0"/>
            </a:p>
          </p:txBody>
        </p:sp>
        <p:sp>
          <p:nvSpPr>
            <p:cNvPr id="4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648966" y="5639721"/>
            <a:ext cx="9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93930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데이터 관리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426269"/>
              </p:ext>
            </p:extLst>
          </p:nvPr>
        </p:nvGraphicFramePr>
        <p:xfrm>
          <a:off x="990613" y="1752600"/>
          <a:ext cx="10210800" cy="4011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1367301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94908618"/>
                    </a:ext>
                  </a:extLst>
                </a:gridCol>
                <a:gridCol w="2667013">
                  <a:extLst>
                    <a:ext uri="{9D8B030D-6E8A-4147-A177-3AD203B41FA5}">
                      <a16:colId xmlns:a16="http://schemas.microsoft.com/office/drawing/2014/main" val="2022380925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카메라 위치 정보 관리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update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receive(string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read()</a:t>
                      </a: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 : String read(String ID)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데이터 출력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정보 출력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delete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send(string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create()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 :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boolean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create(String ID, String GPS)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: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성공하면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true,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실패하면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false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정보 삽입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723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19200"/>
            <a:ext cx="8763000" cy="48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49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모바일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00" y="1709737"/>
            <a:ext cx="11652200" cy="43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92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경보 알림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837917"/>
              </p:ext>
            </p:extLst>
          </p:nvPr>
        </p:nvGraphicFramePr>
        <p:xfrm>
          <a:off x="990600" y="1600200"/>
          <a:ext cx="10210800" cy="48511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205501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5867413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사용자에게 주변 위험상황을 통보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841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 메시지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96799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sendPushNotification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sendPushNotification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( String message 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정보를 추출하고 판단하여 </a:t>
                      </a:r>
                      <a:r>
                        <a:rPr lang="ko-KR" altLang="en-US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푸시알림을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띄운다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parsingMessage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parsingMessage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추출한 정보를 담은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객체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보드의 위도와 경도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위험경보 정보를 추출한다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6703648"/>
                  </a:ext>
                </a:extLst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checkAndAlert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()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checkAndAlert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성공하면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객체 반환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실패하면 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NULL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반환</a:t>
                      </a:r>
                      <a:endParaRPr lang="en-US" altLang="ko-KR" sz="16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서버로부터 받은 보드정보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좌표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위험정보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)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를 전달하고 디바이스와 보드의 거리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위험경보종류가 조건에 부합하면 </a:t>
                      </a:r>
                      <a:r>
                        <a:rPr lang="ko-KR" altLang="en-US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푸시알림을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띄운다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944010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2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구글 맵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852814"/>
              </p:ext>
            </p:extLst>
          </p:nvPr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사용자에게 현재위치 및 경보발생구역을 지도 상에 표시한다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popWarningMarker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popWarningMarker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경보가 발생한 보드의 위치정보를 전달하면 지도상에서 해당위치에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마커표시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popDeviceMarker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popDeviceMarker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디바이스의 현재 위치를 전달하면 지도상에서 해당위치에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마커표시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07110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489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위치정보 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44951"/>
              </p:ext>
            </p:extLst>
          </p:nvPr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보드와 디바이스 거리 계산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calcDistance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double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calcDistance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 시 거리반환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-1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반환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보드의 위치를 전달하면 디바이스와 보드 간 거리를 구한다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getDeviceLocation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getDeviceLocation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(void)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좌표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를 구한다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20591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6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54" y="1066800"/>
            <a:ext cx="8839200" cy="5791200"/>
          </a:xfrm>
        </p:spPr>
      </p:pic>
      <p:sp>
        <p:nvSpPr>
          <p:cNvPr id="7" name="TextBox 6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410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345" y="381000"/>
            <a:ext cx="33572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개발 환경 및 서버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CPU : intel i5-4210m 2.60GHz</a:t>
            </a:r>
          </a:p>
          <a:p>
            <a:r>
              <a:rPr lang="en-US" altLang="ko-KR" dirty="0">
                <a:latin typeface="+mn-ea"/>
              </a:rPr>
              <a:t>RAM : 8GB</a:t>
            </a:r>
          </a:p>
          <a:p>
            <a:r>
              <a:rPr lang="en-US" altLang="ko-KR" dirty="0">
                <a:latin typeface="+mn-ea"/>
              </a:rPr>
              <a:t>OS : Linux Ubuntu</a:t>
            </a:r>
          </a:p>
          <a:p>
            <a:r>
              <a:rPr lang="en-US" altLang="ko-KR" dirty="0">
                <a:latin typeface="+mn-ea"/>
              </a:rPr>
              <a:t>Tool : Eclipse, vim, GitHub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10200" y="381000"/>
            <a:ext cx="56705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보드</a:t>
            </a:r>
            <a:r>
              <a:rPr lang="en-US" altLang="ko-KR" b="1" dirty="0">
                <a:latin typeface="+mn-ea"/>
              </a:rPr>
              <a:t>(ODROID-XU4)</a:t>
            </a:r>
            <a:r>
              <a:rPr lang="ko-KR" altLang="en-US" b="1" dirty="0">
                <a:latin typeface="+mn-ea"/>
              </a:rPr>
              <a:t> 사양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Cpu</a:t>
            </a:r>
            <a:r>
              <a:rPr lang="en-US" altLang="ko-KR" dirty="0">
                <a:latin typeface="+mn-ea"/>
              </a:rPr>
              <a:t> : Samsung Exynos5422 Cortex™-A15 2Ghz</a:t>
            </a:r>
          </a:p>
          <a:p>
            <a:r>
              <a:rPr lang="en-US" altLang="ko-KR" dirty="0">
                <a:latin typeface="+mn-ea"/>
              </a:rPr>
              <a:t>        and Cortex™-A7 Octa core CPUs</a:t>
            </a:r>
          </a:p>
          <a:p>
            <a:r>
              <a:rPr lang="en-US" altLang="ko-KR" dirty="0" err="1">
                <a:latin typeface="+mn-ea"/>
              </a:rPr>
              <a:t>Gpu</a:t>
            </a:r>
            <a:r>
              <a:rPr lang="en-US" altLang="ko-KR" dirty="0">
                <a:latin typeface="+mn-ea"/>
              </a:rPr>
              <a:t> : Mali-T628 MP6(OpenGL ES 3.0/2.0/1.1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   and OpenCL 1.1 Full profile)</a:t>
            </a:r>
          </a:p>
          <a:p>
            <a:r>
              <a:rPr lang="en-US" altLang="ko-KR" dirty="0">
                <a:latin typeface="+mn-ea"/>
              </a:rPr>
              <a:t>Ram : 2Gbyte LPDDR3 RAM </a:t>
            </a:r>
            <a:r>
              <a:rPr lang="en-US" altLang="ko-KR" dirty="0" err="1">
                <a:latin typeface="+mn-ea"/>
              </a:rPr>
              <a:t>PoP</a:t>
            </a:r>
            <a:r>
              <a:rPr lang="en-US" altLang="ko-KR" dirty="0">
                <a:latin typeface="+mn-ea"/>
              </a:rPr>
              <a:t> stacked</a:t>
            </a:r>
          </a:p>
          <a:p>
            <a:r>
              <a:rPr lang="en-US" altLang="ko-KR" dirty="0">
                <a:latin typeface="+mn-ea"/>
              </a:rPr>
              <a:t>OS : Ubuntu </a:t>
            </a:r>
          </a:p>
          <a:p>
            <a:r>
              <a:rPr lang="en-US" altLang="ko-KR" dirty="0">
                <a:latin typeface="+mn-ea"/>
              </a:rPr>
              <a:t>Size : 82 x 58 x 22mm approx.(including cooling fan)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13" y="3632835"/>
            <a:ext cx="3121248" cy="270319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50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76800" y="533400"/>
            <a:ext cx="7010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카메라</a:t>
            </a:r>
            <a:r>
              <a:rPr lang="en-US" altLang="ko-KR" b="1" dirty="0">
                <a:latin typeface="+mn-ea"/>
              </a:rPr>
              <a:t>(ODROID USB-CAM 720P)</a:t>
            </a:r>
            <a:r>
              <a:rPr lang="ko-KR" altLang="en-US" b="1" dirty="0">
                <a:latin typeface="+mn-ea"/>
              </a:rPr>
              <a:t> 사양</a:t>
            </a:r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Real 720P HD resolution, 16:9 wide screen output</a:t>
            </a:r>
          </a:p>
          <a:p>
            <a:r>
              <a:rPr lang="en-US" altLang="ko-KR" dirty="0">
                <a:latin typeface="+mn-ea"/>
              </a:rPr>
              <a:t>USB2.0 High-speed and plug-n-play interface (UVC)</a:t>
            </a:r>
          </a:p>
          <a:p>
            <a:r>
              <a:rPr lang="en-US" altLang="ko-KR" dirty="0">
                <a:latin typeface="+mn-ea"/>
              </a:rPr>
              <a:t>UP to 30fps</a:t>
            </a:r>
          </a:p>
          <a:p>
            <a:r>
              <a:rPr lang="en-US" altLang="ko-KR" dirty="0">
                <a:latin typeface="+mn-ea"/>
              </a:rPr>
              <a:t>DC 5V/150mA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33400"/>
            <a:ext cx="2956560" cy="24638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76800" y="3594608"/>
            <a:ext cx="6324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ODROID-VU7 Plus: 7inch 1024 x 600 HDMI display with Multi-touch</a:t>
            </a:r>
          </a:p>
          <a:p>
            <a:r>
              <a:rPr lang="en-US" altLang="ko-KR" dirty="0"/>
              <a:t>- 7-inch TFT-LCD</a:t>
            </a:r>
            <a:br>
              <a:rPr lang="en-US" altLang="ko-KR" dirty="0"/>
            </a:br>
            <a:r>
              <a:rPr lang="en-US" altLang="ko-KR" dirty="0"/>
              <a:t>- Screen Resolution: 1024 x 600 pixels </a:t>
            </a:r>
            <a:br>
              <a:rPr lang="en-US" altLang="ko-KR" dirty="0"/>
            </a:br>
            <a:r>
              <a:rPr lang="en-US" altLang="ko-KR" dirty="0"/>
              <a:t>- 5 finger capacitive touch input (USB ID 16B4:0705)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12115"/>
            <a:ext cx="4191000" cy="316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91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845" y="414020"/>
            <a:ext cx="164338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latin typeface="+mj-ea"/>
                <a:ea typeface="+mj-ea"/>
              </a:rPr>
              <a:t>GitHub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3255" y="4906010"/>
            <a:ext cx="79590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주소 : https://github.com/gemini1024/PSCAC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186089"/>
              </p:ext>
            </p:extLst>
          </p:nvPr>
        </p:nvGraphicFramePr>
        <p:xfrm>
          <a:off x="1828483" y="5407080"/>
          <a:ext cx="8127999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661054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051582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35843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임현창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정재천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66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ihc93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jjc100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gemini1024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0179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52" y="875665"/>
            <a:ext cx="8059262" cy="403034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916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735549" y="830435"/>
            <a:ext cx="4720901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ko-KR" alt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지적사항 및 답변</a:t>
            </a:r>
            <a:endParaRPr lang="en-US" sz="4399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오각형 1"/>
          <p:cNvSpPr/>
          <p:nvPr/>
        </p:nvSpPr>
        <p:spPr>
          <a:xfrm>
            <a:off x="722671" y="2057400"/>
            <a:ext cx="4876800" cy="1422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구체적인 설계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시나리오가 부족</a:t>
            </a:r>
          </a:p>
        </p:txBody>
      </p:sp>
      <p:sp>
        <p:nvSpPr>
          <p:cNvPr id="3" name="갈매기형 수장 2"/>
          <p:cNvSpPr/>
          <p:nvPr/>
        </p:nvSpPr>
        <p:spPr>
          <a:xfrm>
            <a:off x="5105400" y="2057400"/>
            <a:ext cx="6858000" cy="1524000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위험상황 판단에 관한 세부 시나리오 추가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( p.11 )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오각형 42"/>
          <p:cNvSpPr/>
          <p:nvPr/>
        </p:nvSpPr>
        <p:spPr>
          <a:xfrm>
            <a:off x="685800" y="3940550"/>
            <a:ext cx="4876800" cy="1422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제품의 효용성에 대한 논리제시 필요</a:t>
            </a:r>
          </a:p>
        </p:txBody>
      </p:sp>
      <p:sp>
        <p:nvSpPr>
          <p:cNvPr id="44" name="갈매기형 수장 43"/>
          <p:cNvSpPr/>
          <p:nvPr/>
        </p:nvSpPr>
        <p:spPr>
          <a:xfrm>
            <a:off x="5105400" y="3940550"/>
            <a:ext cx="6858000" cy="1524000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전광판으로 보호구역을 지나는 모든 운전자에게 통보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어플 사용자에게 모바일 알람과 지도 앱을 이용해 통보</a:t>
            </a:r>
            <a:r>
              <a:rPr lang="en-US" altLang="ko-KR" dirty="0">
                <a:solidFill>
                  <a:schemeClr val="tx1"/>
                </a:solidFill>
              </a:rPr>
              <a:t>.(p.10)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43000" y="585541"/>
            <a:ext cx="9906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Target(Infrastructure’s device)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타겟</a:t>
            </a:r>
            <a:r>
              <a:rPr lang="en-US" altLang="ko-KR" dirty="0">
                <a:latin typeface="+mn-ea"/>
              </a:rPr>
              <a:t>(Odroid-XU4)</a:t>
            </a:r>
            <a:r>
              <a:rPr lang="ko-KR" altLang="en-US" dirty="0">
                <a:latin typeface="+mn-ea"/>
              </a:rPr>
              <a:t>에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Ubuntu 14.04.1</a:t>
            </a:r>
            <a:r>
              <a:rPr lang="ko-KR" altLang="en-US" dirty="0">
                <a:latin typeface="+mn-ea"/>
              </a:rPr>
              <a:t> 설치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Linux</a:t>
            </a:r>
            <a:r>
              <a:rPr lang="ko-KR" altLang="en-US" dirty="0">
                <a:latin typeface="+mn-ea"/>
              </a:rPr>
              <a:t>용 </a:t>
            </a:r>
            <a:r>
              <a:rPr lang="en-US" altLang="ko-KR" dirty="0" err="1">
                <a:latin typeface="+mn-ea"/>
              </a:rPr>
              <a:t>gcc</a:t>
            </a:r>
            <a:r>
              <a:rPr lang="en-US" altLang="ko-KR" dirty="0">
                <a:latin typeface="+mn-ea"/>
              </a:rPr>
              <a:t>(v4.6) </a:t>
            </a:r>
            <a:r>
              <a:rPr lang="ko-KR" altLang="en-US" dirty="0">
                <a:latin typeface="+mn-ea"/>
              </a:rPr>
              <a:t>컴파일러를 이용하여 컴파일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사람인식 및 차량인식 기능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 err="1">
                <a:latin typeface="+mn-ea"/>
              </a:rPr>
              <a:t>OpenCV</a:t>
            </a:r>
            <a:r>
              <a:rPr lang="en-US" altLang="ko-KR" dirty="0">
                <a:latin typeface="+mn-ea"/>
              </a:rPr>
              <a:t>(v3.1)</a:t>
            </a:r>
            <a:r>
              <a:rPr lang="ko-KR" altLang="en-US" dirty="0">
                <a:latin typeface="+mn-ea"/>
              </a:rPr>
              <a:t>를 이용하여 구현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C++</a:t>
            </a:r>
            <a:r>
              <a:rPr lang="ko-KR" altLang="en-US" dirty="0">
                <a:latin typeface="+mn-ea"/>
              </a:rPr>
              <a:t>언어를 이용하여 경보상황 판단과 서버로 도로 상황을 전송하는 프로그램개발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Server(push notification server)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MySQL</a:t>
            </a:r>
            <a:r>
              <a:rPr lang="ko-KR" altLang="en-US" dirty="0">
                <a:latin typeface="+mn-ea"/>
              </a:rPr>
              <a:t>을 이용한 </a:t>
            </a:r>
            <a:r>
              <a:rPr lang="en-US" altLang="ko-KR" dirty="0">
                <a:latin typeface="+mn-ea"/>
              </a:rPr>
              <a:t>Target</a:t>
            </a:r>
            <a:r>
              <a:rPr lang="ko-KR" altLang="en-US" dirty="0">
                <a:latin typeface="+mn-ea"/>
              </a:rPr>
              <a:t>들의 위치정보 관리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FCM(Firebase Cloud Messaging)</a:t>
            </a:r>
            <a:r>
              <a:rPr lang="ko-KR" altLang="en-US" dirty="0">
                <a:latin typeface="+mn-ea"/>
              </a:rPr>
              <a:t>을 이용한 </a:t>
            </a:r>
            <a:r>
              <a:rPr lang="en-US" altLang="ko-KR" dirty="0">
                <a:latin typeface="+mn-ea"/>
              </a:rPr>
              <a:t>push </a:t>
            </a:r>
            <a:r>
              <a:rPr lang="ko-KR" altLang="en-US" dirty="0">
                <a:latin typeface="+mn-ea"/>
              </a:rPr>
              <a:t>알림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Mobile(Vehicle(driver))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Android 4.0.4. </a:t>
            </a:r>
            <a:r>
              <a:rPr lang="ko-KR" altLang="en-US" dirty="0">
                <a:latin typeface="+mn-ea"/>
              </a:rPr>
              <a:t>이상 버전을 대상으로 개발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서버로부터 수신된 정보를 이용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휴대폰의 </a:t>
            </a:r>
            <a:r>
              <a:rPr lang="en-US" altLang="ko-KR" dirty="0">
                <a:latin typeface="+mn-ea"/>
              </a:rPr>
              <a:t>GPS</a:t>
            </a:r>
            <a:r>
              <a:rPr lang="ko-KR" altLang="en-US" dirty="0">
                <a:latin typeface="+mn-ea"/>
              </a:rPr>
              <a:t>를 이용하여 주변 위험 상황을 운전자에게 알림</a:t>
            </a:r>
            <a:endParaRPr lang="en-US" altLang="ko-KR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3000" y="143541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개발 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114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0" y="304800"/>
            <a:ext cx="8872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데모환경설계</a:t>
            </a:r>
            <a:endParaRPr lang="en-US" altLang="ko-KR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315289" y="1574560"/>
            <a:ext cx="3455215" cy="3064058"/>
            <a:chOff x="435568" y="1460726"/>
            <a:chExt cx="3455215" cy="3064058"/>
          </a:xfrm>
        </p:grpSpPr>
        <p:pic>
          <p:nvPicPr>
            <p:cNvPr id="1028" name="Picture 4" descr="모니터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68" y="1460726"/>
              <a:ext cx="3455215" cy="3064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" r="-1927"/>
            <a:stretch/>
          </p:blipFill>
          <p:spPr>
            <a:xfrm>
              <a:off x="565846" y="1616160"/>
              <a:ext cx="3291805" cy="181858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9296400" y="1465216"/>
            <a:ext cx="2286000" cy="3082559"/>
            <a:chOff x="7311571" y="1010451"/>
            <a:chExt cx="1963401" cy="3801035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1571" y="1010451"/>
              <a:ext cx="1963401" cy="3801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1" y="1429547"/>
              <a:ext cx="1676400" cy="2609053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626708" y="4994661"/>
            <a:ext cx="2929522" cy="350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강의실 </a:t>
            </a:r>
            <a:r>
              <a:rPr lang="en-US" altLang="ko-KR" sz="1600" dirty="0"/>
              <a:t>PC(</a:t>
            </a:r>
            <a:r>
              <a:rPr lang="ko-KR" altLang="en-US" sz="1600" dirty="0" err="1"/>
              <a:t>영상처리하는</a:t>
            </a:r>
            <a:r>
              <a:rPr lang="ko-KR" altLang="en-US" sz="1600" dirty="0"/>
              <a:t> 화면</a:t>
            </a:r>
            <a:r>
              <a:rPr lang="en-US" altLang="ko-KR" sz="1600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43520" y="5000708"/>
            <a:ext cx="2906670" cy="338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팀원 핸드폰</a:t>
            </a:r>
            <a:r>
              <a:rPr lang="en-US" altLang="ko-KR" sz="1600" dirty="0"/>
              <a:t>(</a:t>
            </a:r>
            <a:r>
              <a:rPr lang="ko-KR" altLang="en-US" sz="1600" dirty="0"/>
              <a:t>메시지 수신 화면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1829" y="1680008"/>
            <a:ext cx="3200400" cy="24132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 bwMode="auto">
          <a:xfrm>
            <a:off x="4979956" y="1905000"/>
            <a:ext cx="1619948" cy="98161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도로에 있음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48694" y="5006756"/>
            <a:ext cx="2906670" cy="338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디스플레이</a:t>
            </a:r>
            <a:r>
              <a:rPr lang="en-US" altLang="ko-KR" sz="1600" dirty="0"/>
              <a:t>(</a:t>
            </a:r>
            <a:r>
              <a:rPr lang="ko-KR" altLang="en-US" sz="1600" dirty="0"/>
              <a:t>전광판 경고화면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5178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현재 진행 상황</a:t>
            </a:r>
            <a:endParaRPr lang="ko-KR" altLang="en-US"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821283"/>
              </p:ext>
            </p:extLst>
          </p:nvPr>
        </p:nvGraphicFramePr>
        <p:xfrm>
          <a:off x="685800" y="2063428"/>
          <a:ext cx="11245480" cy="4079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72880">
                  <a:extLst>
                    <a:ext uri="{9D8B030D-6E8A-4147-A177-3AD203B41FA5}">
                      <a16:colId xmlns:a16="http://schemas.microsoft.com/office/drawing/2014/main" val="404268987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382671321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01502158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4096651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진행상황 및 고려사항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0883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오드로이드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도로 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카메라를 이용한 촬영 완성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680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사람 및 차량 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80 %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오인식</a:t>
                      </a:r>
                      <a:r>
                        <a:rPr lang="ko-KR" altLang="en-US" baseline="0" dirty="0" err="1"/>
                        <a:t>률</a:t>
                      </a:r>
                      <a:r>
                        <a:rPr lang="ko-KR" altLang="en-US" baseline="0" dirty="0"/>
                        <a:t> 줄이고 성능 개선 등 안정화 진행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159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위험 상황 판단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탐지한 </a:t>
                      </a:r>
                      <a:r>
                        <a:rPr lang="ko-KR" altLang="en-US" dirty="0" err="1"/>
                        <a:t>좌표값을</a:t>
                      </a:r>
                      <a:r>
                        <a:rPr lang="ko-KR" altLang="en-US" dirty="0"/>
                        <a:t> 이용한 판단 진행</a:t>
                      </a:r>
                      <a:r>
                        <a:rPr lang="ko-KR" altLang="en-US" baseline="0" dirty="0"/>
                        <a:t>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5560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서버로 상황 전달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HTTP</a:t>
                      </a:r>
                      <a:r>
                        <a:rPr lang="ko-KR" altLang="en-US" baseline="0" dirty="0"/>
                        <a:t> 서버로 보내기위한 준비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27375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통신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수신 측 완료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송신 미완료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062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90 %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Update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구현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8056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경보 알림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80</a:t>
                      </a:r>
                      <a:r>
                        <a:rPr lang="en-US" altLang="ko-KR" baseline="0" dirty="0"/>
                        <a:t>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위치정보 모듈과 통합 진행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6028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구글 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보드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모바일 위치 마커 표시기능 구현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8000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푸시알림</a:t>
                      </a:r>
                      <a:r>
                        <a:rPr lang="ko-KR" altLang="en-US" dirty="0"/>
                        <a:t> 통신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FCM</a:t>
                      </a:r>
                      <a:r>
                        <a:rPr lang="ko-KR" altLang="en-US" dirty="0"/>
                        <a:t>서버로 부터 데이터 수신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4193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위치정보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디바이스 좌표 받아오는 기능 구현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695307"/>
                  </a:ext>
                </a:extLst>
              </a:tr>
            </a:tbl>
          </a:graphicData>
        </a:graphic>
      </p:graphicFrame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2914391016"/>
              </p:ext>
            </p:extLst>
          </p:nvPr>
        </p:nvGraphicFramePr>
        <p:xfrm>
          <a:off x="3733800" y="519382"/>
          <a:ext cx="6197600" cy="1616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26112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90078"/>
              </p:ext>
            </p:extLst>
          </p:nvPr>
        </p:nvGraphicFramePr>
        <p:xfrm>
          <a:off x="1752600" y="575329"/>
          <a:ext cx="8128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770306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260924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257300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140075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임현창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정재천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83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자료수집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Android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&amp; GPS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FCM &amp; GitHub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OpenCV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32748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운전자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휴대폰에서 현재 위치를 파악하고 경보상황을 전달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FCM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을 이용한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push server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구현과 프로젝트 버전 관리</a:t>
                      </a:r>
                      <a:endParaRPr lang="en-US" altLang="ko-KR" sz="1200" baseline="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Odroid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를 이용하여 보행자 및 차량 인식 후 경보 상황 판단 기능 구현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310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44234" y="212365"/>
            <a:ext cx="348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업무분담</a:t>
            </a:r>
            <a:endParaRPr lang="en-US" altLang="ko-KR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948350"/>
              </p:ext>
            </p:extLst>
          </p:nvPr>
        </p:nvGraphicFramePr>
        <p:xfrm>
          <a:off x="1737862" y="2741386"/>
          <a:ext cx="8127990" cy="3744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690">
                  <a:extLst>
                    <a:ext uri="{9D8B030D-6E8A-4147-A177-3AD203B41FA5}">
                      <a16:colId xmlns:a16="http://schemas.microsoft.com/office/drawing/2014/main" val="2940324495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027708111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132056536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829635018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2831435862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2597798436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48019582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513012565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5215972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85304601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1930556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6989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사전조사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1983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자료수집 및 분석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196798"/>
                  </a:ext>
                </a:extLst>
              </a:tr>
              <a:tr h="5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보행자 </a:t>
                      </a:r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차량인식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101243"/>
                  </a:ext>
                </a:extLst>
              </a:tr>
              <a:tr h="355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Push</a:t>
                      </a:r>
                      <a:r>
                        <a:rPr lang="en-US" altLang="ko-KR" sz="1300" baseline="0" dirty="0">
                          <a:latin typeface="+mn-ea"/>
                          <a:ea typeface="+mn-ea"/>
                        </a:rPr>
                        <a:t> Server </a:t>
                      </a:r>
                      <a:r>
                        <a:rPr lang="ko-KR" altLang="en-US" sz="1300" baseline="0" dirty="0">
                          <a:latin typeface="+mn-ea"/>
                          <a:ea typeface="+mn-ea"/>
                        </a:rPr>
                        <a:t>및 운전자 휴대폰으로</a:t>
                      </a:r>
                      <a:r>
                        <a:rPr lang="en-US" altLang="ko-KR" sz="1300" baseline="0" dirty="0">
                          <a:latin typeface="+mn-ea"/>
                          <a:ea typeface="+mn-ea"/>
                        </a:rPr>
                        <a:t>(Android)</a:t>
                      </a:r>
                      <a:r>
                        <a:rPr lang="ko-KR" altLang="en-US" sz="1300" baseline="0" dirty="0">
                          <a:latin typeface="+mn-ea"/>
                          <a:ea typeface="+mn-ea"/>
                        </a:rPr>
                        <a:t> 알림 기능 구현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0012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모듈 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733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통합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931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최종보고서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694565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829486" y="2353380"/>
            <a:ext cx="116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일정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661267" y="3492023"/>
            <a:ext cx="6179185" cy="2868930"/>
            <a:chOff x="3669460" y="3377940"/>
            <a:chExt cx="6179185" cy="2868930"/>
          </a:xfrm>
        </p:grpSpPr>
        <p:sp>
          <p:nvSpPr>
            <p:cNvPr id="17" name="화살표: 오른쪽 16"/>
            <p:cNvSpPr/>
            <p:nvPr/>
          </p:nvSpPr>
          <p:spPr>
            <a:xfrm>
              <a:off x="3669460" y="3377940"/>
              <a:ext cx="603885" cy="1339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른쪽 17"/>
            <p:cNvSpPr/>
            <p:nvPr/>
          </p:nvSpPr>
          <p:spPr>
            <a:xfrm>
              <a:off x="3963465" y="3745605"/>
              <a:ext cx="629285" cy="1358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/>
            <p:cNvSpPr/>
            <p:nvPr/>
          </p:nvSpPr>
          <p:spPr>
            <a:xfrm>
              <a:off x="4290490" y="4233285"/>
              <a:ext cx="147256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화살표: 오른쪽 20"/>
            <p:cNvSpPr/>
            <p:nvPr/>
          </p:nvSpPr>
          <p:spPr>
            <a:xfrm>
              <a:off x="6180250" y="5371840"/>
              <a:ext cx="1207770" cy="1358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/>
            <p:cNvSpPr/>
            <p:nvPr/>
          </p:nvSpPr>
          <p:spPr>
            <a:xfrm>
              <a:off x="7388655" y="5738235"/>
              <a:ext cx="1283335" cy="133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/>
            <p:cNvSpPr/>
            <p:nvPr/>
          </p:nvSpPr>
          <p:spPr>
            <a:xfrm>
              <a:off x="8671355" y="6112885"/>
              <a:ext cx="1177290" cy="1339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른쪽 15"/>
            <p:cNvSpPr/>
            <p:nvPr/>
          </p:nvSpPr>
          <p:spPr>
            <a:xfrm>
              <a:off x="4916600" y="4846060"/>
              <a:ext cx="155384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49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0" y="2891155"/>
            <a:ext cx="5581015" cy="378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참고 문헌</a:t>
            </a:r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OpenCV</a:t>
            </a:r>
            <a:r>
              <a:rPr lang="ko-KR" altLang="en-US" sz="2000" dirty="0">
                <a:latin typeface="+mn-ea"/>
              </a:rPr>
              <a:t>를 이용한 </a:t>
            </a:r>
            <a:r>
              <a:rPr lang="ko-KR" altLang="en-US" sz="2000" dirty="0" err="1">
                <a:latin typeface="+mn-ea"/>
              </a:rPr>
              <a:t>영상보행자</a:t>
            </a:r>
            <a:r>
              <a:rPr lang="ko-KR" altLang="en-US" sz="2000" dirty="0">
                <a:latin typeface="+mn-ea"/>
              </a:rPr>
              <a:t> 검출 기술 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http://darkpgmr.tistory.com/53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Odroid-UX4 User Manual 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http://magazine.odroid.com/odroid-ux4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열혈 </a:t>
            </a:r>
            <a:r>
              <a:rPr lang="en-US" altLang="ko-KR" sz="2000" dirty="0">
                <a:latin typeface="+mn-ea"/>
              </a:rPr>
              <a:t>TCP/IP </a:t>
            </a:r>
            <a:r>
              <a:rPr lang="ko-KR" altLang="en-US" sz="2000" dirty="0">
                <a:latin typeface="+mn-ea"/>
              </a:rPr>
              <a:t>소켓 프로그래밍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윤성우 저</a:t>
            </a:r>
            <a:r>
              <a:rPr lang="en-US" altLang="ko-KR" sz="2000" dirty="0">
                <a:latin typeface="+mn-ea"/>
              </a:rPr>
              <a:t>, ORANGE &amp; MEDIA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 err="1">
                <a:latin typeface="+mn-ea"/>
              </a:rPr>
              <a:t>안드로이드</a:t>
            </a:r>
            <a:r>
              <a:rPr lang="ko-KR" altLang="en-US" sz="2000" dirty="0">
                <a:latin typeface="+mn-ea"/>
              </a:rPr>
              <a:t> 프로그래밍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천인국 저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생능출판사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5200" y="228600"/>
            <a:ext cx="4639945" cy="2243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err="1">
                <a:latin typeface="맑은 고딕" charset="0"/>
                <a:ea typeface="맑은 고딕" charset="0"/>
              </a:rPr>
              <a:t>필요</a:t>
            </a:r>
            <a:r>
              <a:rPr lang="en-US" altLang="ko-KR" sz="2000" b="1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b="1" cap="none" dirty="0" err="1">
                <a:latin typeface="맑은 고딕" charset="0"/>
                <a:ea typeface="맑은 고딕" charset="0"/>
              </a:rPr>
              <a:t>기술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1. Linux System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2. Device Driver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3. OpenCV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4. Network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5. Android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53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19900" dirty="0">
                <a:latin typeface="+mn-ea"/>
              </a:rPr>
              <a:t>Q &amp; A</a:t>
            </a:r>
            <a:endParaRPr lang="ko-KR" altLang="en-US" sz="19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772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9097" y="467995"/>
            <a:ext cx="3407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개발배경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39257" y="1638300"/>
            <a:ext cx="7495540" cy="243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1. 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어린이 보호구역 내 교통사고의 원인</a:t>
            </a:r>
            <a:endParaRPr lang="en-US" altLang="ko-KR" sz="20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/>
              <a:t>      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1)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운전자의 안전운전불이행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(43.7%)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2)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보행자의 보호위반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(24.8%)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3)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신호위반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(15.3%)</a:t>
            </a: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/>
              <a:t>(</a:t>
            </a:r>
            <a:r>
              <a:rPr lang="ko-KR" altLang="en-US" sz="1600" dirty="0"/>
              <a:t>출처 </a:t>
            </a:r>
            <a:r>
              <a:rPr lang="en-US" altLang="ko-KR" sz="1600" dirty="0"/>
              <a:t>: </a:t>
            </a:r>
            <a:r>
              <a:rPr lang="ko-KR" altLang="en-US" sz="1600" dirty="0"/>
              <a:t>도로교통공단 ‘</a:t>
            </a:r>
            <a:r>
              <a:rPr lang="ko-KR" altLang="en-US" sz="1600" dirty="0" err="1"/>
              <a:t>스쿨존</a:t>
            </a:r>
            <a:r>
              <a:rPr lang="ko-KR" altLang="en-US" sz="1600" dirty="0"/>
              <a:t> 내 어린이 교통사고 특성 분석’</a:t>
            </a:r>
            <a:r>
              <a:rPr lang="en-US" altLang="ko-KR" sz="1600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9257" y="3816350"/>
            <a:ext cx="7495540" cy="1846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</a:rPr>
              <a:t>2.  </a:t>
            </a:r>
            <a:r>
              <a:rPr lang="ko-KR" altLang="en-US" sz="2000" dirty="0">
                <a:solidFill>
                  <a:srgbClr val="000000"/>
                </a:solidFill>
              </a:rPr>
              <a:t>어린이는 어른에 비해 교통상황에 대한 판단능력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</a:rPr>
              <a:t>행동반응이 떨어짐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lvl="0" indent="-342900" algn="just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출처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도로교통공단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</a:rPr>
              <a:t>어린이 교통행동 특성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lvl="0" indent="-228600" algn="just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말풍선: 모서리가 둥근 사각형 16"/>
          <p:cNvSpPr/>
          <p:nvPr/>
        </p:nvSpPr>
        <p:spPr>
          <a:xfrm>
            <a:off x="1606165" y="5392420"/>
            <a:ext cx="3192145" cy="1329055"/>
          </a:xfrm>
          <a:prstGeom prst="wedgeRoundRectCallout">
            <a:avLst>
              <a:gd name="adj1" fmla="val -25295"/>
              <a:gd name="adj2" fmla="val -6818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/>
          <p:cNvSpPr/>
          <p:nvPr/>
        </p:nvSpPr>
        <p:spPr>
          <a:xfrm>
            <a:off x="8024745" y="189230"/>
            <a:ext cx="3065145" cy="1329055"/>
          </a:xfrm>
          <a:prstGeom prst="wedgeRoundRectCallout">
            <a:avLst>
              <a:gd name="adj1" fmla="val -105621"/>
              <a:gd name="adj2" fmla="val 10897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88600" y="390525"/>
            <a:ext cx="2529840" cy="1231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현재 도로의 상황을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 운전자에게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알려 주의시키자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58589" y="5424375"/>
            <a:ext cx="2487295" cy="101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급작스러운 어린이의 행동에도 대응할 수 있도록 하자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9097" y="858520"/>
            <a:ext cx="603313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어린이 보호구역이 있음에도 보호구역 내 교통사고 발생률 줄어들지 않음</a:t>
            </a:r>
            <a:r>
              <a:rPr lang="en-US" altLang="ko-KR" sz="2000" dirty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271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76400" y="950595"/>
            <a:ext cx="8731885" cy="435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 </a:t>
            </a:r>
            <a:r>
              <a:rPr lang="ko-KR" altLang="en-US" sz="2000" dirty="0">
                <a:solidFill>
                  <a:srgbClr val="000000"/>
                </a:solidFill>
              </a:rPr>
              <a:t>어린이 보호구역에서 </a:t>
            </a:r>
            <a:r>
              <a:rPr lang="ko-KR" altLang="en-US" sz="2000" dirty="0"/>
              <a:t>차도횡단 중 일어나는 사고의 </a:t>
            </a:r>
            <a:r>
              <a:rPr lang="ko-KR" altLang="en-US" sz="2000" dirty="0">
                <a:solidFill>
                  <a:srgbClr val="000000"/>
                </a:solidFill>
              </a:rPr>
              <a:t>비율이 가장 높다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lvl="0" indent="-34290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</a:rPr>
              <a:t>어린이 보호구역 내 횡단 중 일어나는 사고의 비율 </a:t>
            </a:r>
            <a:r>
              <a:rPr lang="en-US" altLang="ko-KR" sz="2000" dirty="0">
                <a:solidFill>
                  <a:srgbClr val="000000"/>
                </a:solidFill>
              </a:rPr>
              <a:t>-</a:t>
            </a:r>
          </a:p>
          <a:p>
            <a:pPr marL="342900" lvl="0" indent="-34290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출처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도로교통공단 교통사고 분석시스템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40485" y="4953000"/>
            <a:ext cx="3709035" cy="1681480"/>
            <a:chOff x="2286000" y="5039995"/>
            <a:chExt cx="3709035" cy="1681480"/>
          </a:xfrm>
        </p:grpSpPr>
        <p:sp>
          <p:nvSpPr>
            <p:cNvPr id="13" name="말풍선: 모서리가 둥근 사각형 12"/>
            <p:cNvSpPr/>
            <p:nvPr/>
          </p:nvSpPr>
          <p:spPr>
            <a:xfrm>
              <a:off x="2286000" y="5039995"/>
              <a:ext cx="3709035" cy="1681480"/>
            </a:xfrm>
            <a:prstGeom prst="wedgeRoundRectCallout">
              <a:avLst>
                <a:gd name="adj1" fmla="val 71038"/>
                <a:gd name="adj2" fmla="val -56448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35859" y="5362923"/>
              <a:ext cx="3409315" cy="86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FF0000"/>
                  </a:solidFill>
                </a:rPr>
                <a:t>어린이의 차도 횡단을 탐지하여 운전자에게 알리자</a:t>
              </a:r>
              <a:r>
                <a:rPr lang="en-US" altLang="ko-KR" dirty="0">
                  <a:solidFill>
                    <a:srgbClr val="FF0000"/>
                  </a:solidFill>
                  <a:latin typeface="맑은 고딕" panose="020B0503020000020004" pitchFamily="50" charset="-127"/>
                </a:rPr>
                <a:t>!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  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154160"/>
              </p:ext>
            </p:extLst>
          </p:nvPr>
        </p:nvGraphicFramePr>
        <p:xfrm>
          <a:off x="2658459" y="2201659"/>
          <a:ext cx="6767576" cy="2555748"/>
        </p:xfrm>
        <a:graphic>
          <a:graphicData uri="http://schemas.openxmlformats.org/drawingml/2006/table">
            <a:tbl>
              <a:tblPr/>
              <a:tblGrid>
                <a:gridCol w="1821667">
                  <a:extLst>
                    <a:ext uri="{9D8B030D-6E8A-4147-A177-3AD203B41FA5}">
                      <a16:colId xmlns:a16="http://schemas.microsoft.com/office/drawing/2014/main" val="2633669040"/>
                    </a:ext>
                  </a:extLst>
                </a:gridCol>
                <a:gridCol w="1821667">
                  <a:extLst>
                    <a:ext uri="{9D8B030D-6E8A-4147-A177-3AD203B41FA5}">
                      <a16:colId xmlns:a16="http://schemas.microsoft.com/office/drawing/2014/main" val="321713684"/>
                    </a:ext>
                  </a:extLst>
                </a:gridCol>
                <a:gridCol w="1821667">
                  <a:extLst>
                    <a:ext uri="{9D8B030D-6E8A-4147-A177-3AD203B41FA5}">
                      <a16:colId xmlns:a16="http://schemas.microsoft.com/office/drawing/2014/main" val="2918280207"/>
                    </a:ext>
                  </a:extLst>
                </a:gridCol>
                <a:gridCol w="1302575">
                  <a:extLst>
                    <a:ext uri="{9D8B030D-6E8A-4147-A177-3AD203B41FA5}">
                      <a16:colId xmlns:a16="http://schemas.microsoft.com/office/drawing/2014/main" val="2315602822"/>
                    </a:ext>
                  </a:extLst>
                </a:gridCol>
              </a:tblGrid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횡단 중 사고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비율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533084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305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67%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502318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2011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327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183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55%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9318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271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142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52%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565878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123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61%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792428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252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139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55%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1987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29097" y="467995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개발배경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253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9097" y="3308349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개발효과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22271" y="3810000"/>
            <a:ext cx="8712835" cy="193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운전자의 사각지대를 줄여 교통사고를 미연에 방지</a:t>
            </a:r>
            <a:endParaRPr lang="en-US" altLang="ko-KR" sz="2000" dirty="0"/>
          </a:p>
          <a:p>
            <a:pPr fontAlgn="base"/>
            <a:endParaRPr lang="en-US" altLang="ko-KR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횡단 중 일어나는 교통사고의 발생률 감소</a:t>
            </a:r>
            <a:endParaRPr lang="en-US" altLang="ko-KR" sz="2000" dirty="0"/>
          </a:p>
          <a:p>
            <a:pPr fontAlgn="base"/>
            <a:endParaRPr lang="ko-KR" altLang="en-US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교통사고로 인해 발생하는 사회적 비용감소</a:t>
            </a:r>
          </a:p>
          <a:p>
            <a:pPr fontAlgn="base"/>
            <a:endParaRPr lang="en-US" altLang="ko-KR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722271" y="1004315"/>
            <a:ext cx="87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어린이가 차도에 있음을 인식</a:t>
            </a:r>
            <a:endParaRPr lang="en-US" altLang="ko-KR" sz="2000" dirty="0"/>
          </a:p>
          <a:p>
            <a:pPr fontAlgn="base"/>
            <a:endParaRPr lang="ko-KR" altLang="en-US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어린이가 보도에 있더라도 차도 쪽으로 급작스럽게 뛰어드는 </a:t>
            </a:r>
            <a:br>
              <a:rPr lang="en-US" altLang="ko-KR" sz="2000" dirty="0"/>
            </a:br>
            <a:r>
              <a:rPr lang="en-US" altLang="ko-KR" sz="2000" dirty="0"/>
              <a:t>  </a:t>
            </a:r>
            <a:r>
              <a:rPr lang="ko-KR" altLang="en-US" sz="2000" dirty="0"/>
              <a:t>행동을 했을 때 인식</a:t>
            </a:r>
            <a:endParaRPr lang="en-US" altLang="ko-KR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529097" y="467995"/>
            <a:ext cx="340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개발목표</a:t>
            </a:r>
            <a:endParaRPr lang="en-US" altLang="ko-KR" sz="24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168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509" y="470535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사례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766509" y="932180"/>
            <a:ext cx="873188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/>
              <a:t>김천시 </a:t>
            </a:r>
            <a:r>
              <a:rPr lang="en-US" altLang="ko-KR" sz="2000" dirty="0"/>
              <a:t>'</a:t>
            </a:r>
            <a:r>
              <a:rPr lang="ko-KR" altLang="en-US" sz="2000" dirty="0"/>
              <a:t>보행자 자동인식 신호기</a:t>
            </a:r>
            <a:r>
              <a:rPr lang="en-US" altLang="ko-KR" sz="2000" dirty="0"/>
              <a:t>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6054" y="5398135"/>
            <a:ext cx="749554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Tx/>
              <a:buChar char="-"/>
            </a:pPr>
            <a:r>
              <a:rPr lang="ko-KR" altLang="en-US" sz="2000" dirty="0"/>
              <a:t>길 건너려는 보행자가 있으면 신호등이 녹색으로 변화</a:t>
            </a:r>
            <a:endParaRPr lang="en-US" altLang="ko-KR" sz="2000" dirty="0"/>
          </a:p>
          <a:p>
            <a:pPr marL="342900" indent="-342900" fontAlgn="base">
              <a:buFontTx/>
              <a:buChar char="-"/>
            </a:pPr>
            <a:r>
              <a:rPr lang="ko-KR" altLang="en-US" sz="2000" dirty="0"/>
              <a:t>보행자 작동 신호기를 보완한 것</a:t>
            </a:r>
            <a:endParaRPr lang="en-US" altLang="ko-KR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109" y="1629410"/>
            <a:ext cx="5988685" cy="3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4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725" y="1396365"/>
            <a:ext cx="5498465" cy="3670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8180" y="5346700"/>
            <a:ext cx="749554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운전 중 보행자가 지나갈 경우 차량 속도가 줄거나 멈춘다</a:t>
            </a:r>
            <a:r>
              <a:rPr lang="en-US" altLang="ko-KR" sz="20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8635" y="419100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사례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778635" y="1011644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자동긴급제동시스템</a:t>
            </a:r>
            <a:r>
              <a:rPr lang="en-US" altLang="ko-KR" sz="2000" dirty="0"/>
              <a:t>(AEB)</a:t>
            </a:r>
            <a:endParaRPr lang="ko-KR" altLang="en-US" sz="2000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89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연구 및 사례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비교</a:t>
            </a:r>
            <a:endParaRPr lang="ko-KR" altLang="en-US" sz="24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492671"/>
              </p:ext>
            </p:extLst>
          </p:nvPr>
        </p:nvGraphicFramePr>
        <p:xfrm>
          <a:off x="1219200" y="1371600"/>
          <a:ext cx="9529762" cy="413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587">
                  <a:extLst>
                    <a:ext uri="{9D8B030D-6E8A-4147-A177-3AD203B41FA5}">
                      <a16:colId xmlns:a16="http://schemas.microsoft.com/office/drawing/2014/main" val="1312011747"/>
                    </a:ext>
                  </a:extLst>
                </a:gridCol>
                <a:gridCol w="6353175">
                  <a:extLst>
                    <a:ext uri="{9D8B030D-6E8A-4147-A177-3AD203B41FA5}">
                      <a16:colId xmlns:a16="http://schemas.microsoft.com/office/drawing/2014/main" val="2381551539"/>
                    </a:ext>
                  </a:extLst>
                </a:gridCol>
              </a:tblGrid>
              <a:tr h="3929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보행자 자동인식 신호기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경우에 따라 교통 흐름이 크게 정체될 가능성이 있음</a:t>
                      </a: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272290"/>
                  </a:ext>
                </a:extLst>
              </a:tr>
              <a:tr h="936626">
                <a:tc>
                  <a:txBody>
                    <a:bodyPr/>
                    <a:lstStyle/>
                    <a:p>
                      <a:r>
                        <a:rPr lang="ko-KR" altLang="en-US" sz="2000" dirty="0" err="1">
                          <a:solidFill>
                            <a:schemeClr val="tx1"/>
                          </a:solidFill>
                        </a:rPr>
                        <a:t>자동긴급제동시스템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(AEB)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개인 차량의 설치하는 것이므로 설치하지 않은 차량이거나 </a:t>
                      </a:r>
                      <a:r>
                        <a:rPr lang="en-US" altLang="ko-KR" sz="2000" dirty="0"/>
                        <a:t>AEB</a:t>
                      </a:r>
                      <a:r>
                        <a:rPr lang="ko-KR" altLang="en-US" sz="2000" dirty="0"/>
                        <a:t>가 고장 난 경우 사고 가능성이 증가</a:t>
                      </a:r>
                      <a:endParaRPr lang="en-US" altLang="ko-KR" sz="2000" dirty="0"/>
                    </a:p>
                    <a:p>
                      <a:pPr latinLnBrk="1"/>
                      <a:r>
                        <a:rPr lang="ko-KR" altLang="en-US" sz="2000" baseline="0" dirty="0"/>
                        <a:t>금전적인 비용 부담이 큼</a:t>
                      </a:r>
                      <a:r>
                        <a:rPr lang="en-US" altLang="ko-KR" sz="2000" baseline="0" dirty="0"/>
                        <a:t>.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560014"/>
                  </a:ext>
                </a:extLst>
              </a:tr>
              <a:tr h="1052395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53040"/>
                  </a:ext>
                </a:extLst>
              </a:tr>
              <a:tr h="1682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어린이 보호구역</a:t>
                      </a:r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교통사고 방지 표지판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일반적인 어린이 보호구역에 설치가 가능하며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비교적 저렴한 비용으로 어린이의 교통 안전을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0" baseline="0" dirty="0">
                          <a:solidFill>
                            <a:schemeClr val="bg1"/>
                          </a:solidFill>
                        </a:rPr>
                        <a:t>확보하고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baseline="0" dirty="0">
                          <a:solidFill>
                            <a:schemeClr val="bg1"/>
                          </a:solidFill>
                        </a:rPr>
                        <a:t>차량 외부의 카메라를 이용하여 사각지대를 줄임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B9BD5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739284"/>
                  </a:ext>
                </a:extLst>
              </a:tr>
            </a:tbl>
          </a:graphicData>
        </a:graphic>
      </p:graphicFrame>
      <p:sp>
        <p:nvSpPr>
          <p:cNvPr id="11" name="화살표: 아래쪽 10"/>
          <p:cNvSpPr/>
          <p:nvPr/>
        </p:nvSpPr>
        <p:spPr>
          <a:xfrm>
            <a:off x="5676919" y="2849462"/>
            <a:ext cx="614680" cy="94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98568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15086</TotalTime>
  <Words>1958</Words>
  <Application>Microsoft Office PowerPoint</Application>
  <PresentationFormat>와이드스크린</PresentationFormat>
  <Paragraphs>530</Paragraphs>
  <Slides>35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굴림</vt:lpstr>
      <vt:lpstr>나눔고딕</vt:lpstr>
      <vt:lpstr>맑은 고딕</vt:lpstr>
      <vt:lpstr>함초롬바탕</vt:lpstr>
      <vt:lpstr>Arial</vt:lpstr>
      <vt:lpstr>Calibri</vt:lpstr>
      <vt:lpstr>Times New Roman</vt:lpstr>
      <vt:lpstr>7_Office Theme</vt:lpstr>
      <vt:lpstr>Diseño predeterminado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jaechun jung</cp:lastModifiedBy>
  <cp:revision>279</cp:revision>
  <dcterms:created xsi:type="dcterms:W3CDTF">2013-09-12T13:05:01Z</dcterms:created>
  <dcterms:modified xsi:type="dcterms:W3CDTF">2017-03-03T05:09:42Z</dcterms:modified>
  <cp:category>Presentations, Business Presentations, Free PowerPoint Templates</cp:category>
  <cp:contentStatus>Template</cp:contentStatus>
</cp:coreProperties>
</file>